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80EFFE-A656-4840-9AD0-DB0DCB8EE4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729DF7-266C-4151-856C-BFE747387064}" type="datetimeFigureOut">
              <a:rPr lang="en-US" smtClean="0"/>
              <a:t>5/11/2020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/ CAN’T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001000" cy="4419600"/>
          </a:xfrm>
        </p:spPr>
        <p:txBody>
          <a:bodyPr/>
          <a:lstStyle/>
          <a:p>
            <a:r>
              <a:rPr lang="sr-Cyrl-RS" sz="2400" dirty="0"/>
              <a:t>Модални глагол </a:t>
            </a:r>
            <a:r>
              <a:rPr lang="en-US" sz="2400" dirty="0"/>
              <a:t>CAN</a:t>
            </a:r>
            <a:r>
              <a:rPr lang="sr-Cyrl-RS" sz="2400" dirty="0"/>
              <a:t> у енглеском језику користимо када хоћемо да кажемо да ми или неко други </a:t>
            </a:r>
            <a:r>
              <a:rPr lang="sr-Cyrl-RS" sz="2400" b="1" dirty="0" smtClean="0"/>
              <a:t>уме</a:t>
            </a:r>
            <a:r>
              <a:rPr lang="sr-Cyrl-RS" sz="2400" dirty="0" smtClean="0"/>
              <a:t>/</a:t>
            </a:r>
            <a:r>
              <a:rPr lang="sr-Cyrl-RS" sz="2400" b="1" dirty="0" smtClean="0"/>
              <a:t>зна</a:t>
            </a:r>
            <a:r>
              <a:rPr lang="sr-Cyrl-RS" sz="2400" dirty="0" smtClean="0"/>
              <a:t>/</a:t>
            </a:r>
            <a:r>
              <a:rPr lang="sr-Cyrl-RS" sz="2400" b="1" dirty="0" smtClean="0"/>
              <a:t>може</a:t>
            </a:r>
            <a:r>
              <a:rPr lang="sr-Cyrl-RS" sz="2400" dirty="0" smtClean="0"/>
              <a:t> </a:t>
            </a:r>
            <a:r>
              <a:rPr lang="sr-Cyrl-RS" sz="2400" dirty="0"/>
              <a:t>нешто да ради. У свим лицима користимо исти облик</a:t>
            </a:r>
            <a:r>
              <a:rPr lang="sr-Cyrl-RS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Cyrl-RS" sz="2400" dirty="0"/>
              <a:t>	</a:t>
            </a:r>
            <a:r>
              <a:rPr lang="sr-Cyrl-RS" sz="2400" dirty="0" smtClean="0"/>
              <a:t>			</a:t>
            </a:r>
            <a:r>
              <a:rPr lang="en-US" sz="2400" dirty="0" smtClean="0"/>
              <a:t>We </a:t>
            </a:r>
            <a:r>
              <a:rPr lang="en-US" sz="2400" b="1" dirty="0" smtClean="0">
                <a:solidFill>
                  <a:srgbClr val="FF0000"/>
                </a:solidFill>
              </a:rPr>
              <a:t>can</a:t>
            </a:r>
            <a:r>
              <a:rPr lang="en-US" sz="2400" dirty="0" smtClean="0"/>
              <a:t> sing. </a:t>
            </a: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				</a:t>
            </a:r>
            <a:r>
              <a:rPr lang="en-US" sz="2400" dirty="0" smtClean="0"/>
              <a:t>(</a:t>
            </a:r>
            <a:r>
              <a:rPr lang="sr-Cyrl-RS" sz="2400" dirty="0" smtClean="0"/>
              <a:t>Умемо да певамо.)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1"/>
            <a:ext cx="25617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Потврдан облик / </a:t>
            </a:r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81600"/>
          </a:xfrm>
        </p:spPr>
        <p:txBody>
          <a:bodyPr>
            <a:normAutofit/>
          </a:bodyPr>
          <a:lstStyle/>
          <a:p>
            <a:r>
              <a:rPr lang="sr-Cyrl-RS" dirty="0"/>
              <a:t>У потврдном облику </a:t>
            </a:r>
            <a:r>
              <a:rPr lang="sr-Cyrl-RS" u="sng" dirty="0"/>
              <a:t>за сва лица </a:t>
            </a:r>
            <a:r>
              <a:rPr lang="sr-Cyrl-RS" dirty="0"/>
              <a:t>користи се</a:t>
            </a:r>
            <a:r>
              <a:rPr lang="sr-Cyrl-R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can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+ </a:t>
            </a:r>
            <a:r>
              <a:rPr lang="sr-Cyrl-RS" sz="2800" b="1" dirty="0"/>
              <a:t>главни глагол</a:t>
            </a:r>
            <a:r>
              <a:rPr lang="sr-Cyrl-RS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sz="2000" dirty="0" smtClean="0"/>
              <a:t>* </a:t>
            </a:r>
            <a:r>
              <a:rPr lang="en-US" sz="2000" dirty="0" err="1" smtClean="0"/>
              <a:t>Ja</a:t>
            </a:r>
            <a:r>
              <a:rPr lang="en-US" sz="2000" dirty="0" smtClean="0"/>
              <a:t> </a:t>
            </a:r>
            <a:r>
              <a:rPr lang="sr-Cyrl-RS" sz="2000" dirty="0" smtClean="0"/>
              <a:t>умем да плешем. Ти умеш да плешеш. Он/Она уме да плеше...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4"/>
          <a:stretch/>
        </p:blipFill>
        <p:spPr bwMode="auto">
          <a:xfrm>
            <a:off x="1981200" y="2743200"/>
            <a:ext cx="42672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76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6473" y="1030851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		He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jump.</a:t>
            </a:r>
            <a:r>
              <a:rPr lang="sr-Cyrl-RS" dirty="0" smtClean="0"/>
              <a:t> 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 	            She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run.</a:t>
            </a:r>
            <a:endParaRPr lang="sr-Cyrl-RS" dirty="0" smtClean="0"/>
          </a:p>
          <a:p>
            <a:pPr marL="114300" indent="0">
              <a:buNone/>
            </a:pPr>
            <a:endParaRPr lang="sr-Cyrl-RS" dirty="0"/>
          </a:p>
          <a:p>
            <a:pPr marL="114300" indent="0">
              <a:buNone/>
            </a:pPr>
            <a:r>
              <a:rPr lang="sr-Cyrl-RS" dirty="0" smtClean="0"/>
              <a:t>			</a:t>
            </a:r>
          </a:p>
          <a:p>
            <a:pPr marL="114300" indent="0">
              <a:buNone/>
            </a:pPr>
            <a:r>
              <a:rPr lang="sr-Cyrl-RS" dirty="0"/>
              <a:t>	</a:t>
            </a:r>
            <a:r>
              <a:rPr lang="sr-Cyrl-RS" dirty="0" smtClean="0"/>
              <a:t>	</a:t>
            </a:r>
            <a:r>
              <a:rPr lang="en-US" dirty="0" smtClean="0"/>
              <a:t>  They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read.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39369"/>
            <a:ext cx="1524000" cy="145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5661816" y="2672788"/>
            <a:ext cx="1438275" cy="15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5" y="4271503"/>
            <a:ext cx="1004455" cy="145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0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Одричан облик / </a:t>
            </a:r>
            <a:r>
              <a:rPr lang="en-US" dirty="0" smtClean="0"/>
              <a:t>CAN’T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5105400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Када хоћемо да кажемо да нешто </a:t>
            </a:r>
            <a:r>
              <a:rPr lang="sr-Cyrl-RS" b="1" dirty="0"/>
              <a:t>не умемо</a:t>
            </a:r>
            <a:r>
              <a:rPr lang="sr-Cyrl-RS" dirty="0"/>
              <a:t> да урадимо користимо </a:t>
            </a:r>
            <a:r>
              <a:rPr lang="en-US" b="1" dirty="0"/>
              <a:t>CAN’T</a:t>
            </a:r>
            <a:r>
              <a:rPr lang="en-US" dirty="0"/>
              <a:t> (</a:t>
            </a:r>
            <a:r>
              <a:rPr lang="sr-Cyrl-RS" dirty="0"/>
              <a:t>скраћено од </a:t>
            </a:r>
            <a:r>
              <a:rPr lang="en-US" dirty="0"/>
              <a:t>cannot).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* </a:t>
            </a:r>
            <a:r>
              <a:rPr lang="sr-Cyrl-RS" sz="2000" dirty="0"/>
              <a:t>Ја не умем да возим </a:t>
            </a:r>
            <a:r>
              <a:rPr lang="sr-Cyrl-RS" sz="2000" dirty="0" smtClean="0"/>
              <a:t>бицикл.Ти </a:t>
            </a:r>
            <a:r>
              <a:rPr lang="sr-Cyrl-RS" sz="2000" dirty="0"/>
              <a:t>не умеш да возиш бицикл.</a:t>
            </a:r>
            <a:br>
              <a:rPr lang="sr-Cyrl-RS" sz="2000" dirty="0"/>
            </a:br>
            <a:r>
              <a:rPr lang="sr-Cyrl-RS" sz="2000" dirty="0"/>
              <a:t>Он/Она не уме да вози бицикл</a:t>
            </a:r>
            <a:r>
              <a:rPr lang="sr-Cyrl-RS" sz="2000" dirty="0" smtClean="0"/>
              <a:t>...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0"/>
          <a:stretch/>
        </p:blipFill>
        <p:spPr bwMode="auto">
          <a:xfrm>
            <a:off x="1946563" y="2514600"/>
            <a:ext cx="4253345" cy="3179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9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Homer </a:t>
            </a:r>
            <a:r>
              <a:rPr lang="en-US" b="1" dirty="0" smtClean="0">
                <a:solidFill>
                  <a:srgbClr val="FF0000"/>
                </a:solidFill>
              </a:rPr>
              <a:t>can’t</a:t>
            </a:r>
            <a:r>
              <a:rPr lang="en-US" dirty="0" smtClean="0"/>
              <a:t> cook.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				Pigs </a:t>
            </a:r>
            <a:r>
              <a:rPr lang="en-US" b="1" dirty="0" smtClean="0">
                <a:solidFill>
                  <a:srgbClr val="FF0000"/>
                </a:solidFill>
              </a:rPr>
              <a:t>can’t</a:t>
            </a:r>
            <a:r>
              <a:rPr lang="en-US" dirty="0" smtClean="0"/>
              <a:t> fly.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3" t="9007" r="13917" b="23991"/>
          <a:stretch/>
        </p:blipFill>
        <p:spPr bwMode="auto">
          <a:xfrm rot="300000">
            <a:off x="3037694" y="1158595"/>
            <a:ext cx="2187876" cy="186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0" r="10354" b="16725"/>
          <a:stretch/>
        </p:blipFill>
        <p:spPr bwMode="auto">
          <a:xfrm rot="-360000">
            <a:off x="2532718" y="4153506"/>
            <a:ext cx="2299449" cy="192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3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Упитан облик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sr-Cyrl-RS" sz="2600" dirty="0" smtClean="0"/>
              <a:t>Када постављамо питање (да ли неко уме нешто да ради)</a:t>
            </a:r>
            <a:r>
              <a:rPr lang="en-US" sz="2600" dirty="0"/>
              <a:t>,</a:t>
            </a:r>
            <a:r>
              <a:rPr lang="sr-Cyrl-RS" sz="2600" dirty="0" smtClean="0"/>
              <a:t> </a:t>
            </a:r>
            <a:r>
              <a:rPr lang="en-US" sz="2600" dirty="0" smtClean="0"/>
              <a:t>CAN</a:t>
            </a:r>
            <a:r>
              <a:rPr lang="sr-Cyrl-RS" sz="2600" dirty="0" smtClean="0"/>
              <a:t> стављамо на прво место</a:t>
            </a:r>
            <a:r>
              <a:rPr lang="en-US" sz="2600" dirty="0" smtClean="0"/>
              <a:t> - </a:t>
            </a:r>
            <a:r>
              <a:rPr lang="sr-Cyrl-RS" sz="2600" dirty="0" smtClean="0"/>
              <a:t>пре субјекта.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* Да ли умеш да певаш? Да ли он/она уме да пева?...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670" y="2362200"/>
            <a:ext cx="403167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6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001000" cy="6705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sr-Cyrl-RS" sz="2800" u="sng" dirty="0" smtClean="0"/>
              <a:t>КРАТКИ ОДГОВОРИ</a:t>
            </a:r>
            <a:br>
              <a:rPr lang="sr-Cyrl-RS" sz="2800" u="sng" dirty="0" smtClean="0"/>
            </a:br>
            <a:r>
              <a:rPr lang="sr-Cyrl-RS" sz="2800" u="sng" dirty="0" smtClean="0"/>
              <a:t/>
            </a:r>
            <a:br>
              <a:rPr lang="sr-Cyrl-RS" sz="2800" u="sng" dirty="0" smtClean="0"/>
            </a:br>
            <a:endParaRPr lang="en-US" sz="28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491" y="838200"/>
            <a:ext cx="4724400" cy="255559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Rounded Rectangular Callout 3"/>
          <p:cNvSpPr/>
          <p:nvPr/>
        </p:nvSpPr>
        <p:spPr>
          <a:xfrm>
            <a:off x="304800" y="4648200"/>
            <a:ext cx="1676400" cy="762000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he play the piano?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209800" y="4572000"/>
            <a:ext cx="13716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Yes, he can.</a:t>
            </a:r>
            <a:endParaRPr lang="en-US" dirty="0"/>
          </a:p>
        </p:txBody>
      </p:sp>
      <p:pic>
        <p:nvPicPr>
          <p:cNvPr id="5124" name="Picture 4" descr="C:\Users\Ucenik\AppData\Local\Microsoft\Windows\INetCache\IE\ATWIZH2V\648026_henkkaplays64_stick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Ucenik\AppData\Local\Microsoft\Windows\INetCache\IE\ATWIZH2V\648026_henkkaplays64_stick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5245" y="557299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Ucenik\AppData\Local\Microsoft\Windows\INetCache\IE\ATWIZH2V\648026_henkkaplays64_stick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6300" y="557299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cenik\AppData\Local\Microsoft\Windows\INetCache\IE\ATWIZH2V\648026_henkkaplays64_stick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1634" y="557299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4686300" y="4648200"/>
            <a:ext cx="1676400" cy="762000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you swim?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591299" y="4572000"/>
            <a:ext cx="13716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No, I can’t.</a:t>
            </a:r>
            <a:endParaRPr lang="en-US" dirty="0"/>
          </a:p>
        </p:txBody>
      </p:sp>
      <p:pic>
        <p:nvPicPr>
          <p:cNvPr id="5127" name="Picture 7" descr="C:\Users\Ucenik\AppData\Local\Microsoft\Windows\INetCache\IE\P3FUJHEJ\playpiano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148" y="3645475"/>
            <a:ext cx="1294104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Ucenik\AppData\Local\Microsoft\Windows\INetCache\IE\ATWIZH2V\swimming-symbol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945" y="3669506"/>
            <a:ext cx="1362255" cy="90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ultiply 6"/>
          <p:cNvSpPr/>
          <p:nvPr/>
        </p:nvSpPr>
        <p:spPr>
          <a:xfrm>
            <a:off x="5906481" y="3364135"/>
            <a:ext cx="431145" cy="150516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114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CAN / CAN’T</vt:lpstr>
      <vt:lpstr>PowerPoint Presentation</vt:lpstr>
      <vt:lpstr>Потврдан облик / CAN</vt:lpstr>
      <vt:lpstr>PowerPoint Presentation</vt:lpstr>
      <vt:lpstr>Одричан облик / CAN’T</vt:lpstr>
      <vt:lpstr>PowerPoint Presentation</vt:lpstr>
      <vt:lpstr>Упитан облик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/ CAN’T</dc:title>
  <dc:creator>Ucenik</dc:creator>
  <cp:lastModifiedBy>Ucenik</cp:lastModifiedBy>
  <cp:revision>6</cp:revision>
  <dcterms:created xsi:type="dcterms:W3CDTF">2020-05-11T08:31:09Z</dcterms:created>
  <dcterms:modified xsi:type="dcterms:W3CDTF">2020-05-11T09:20:25Z</dcterms:modified>
</cp:coreProperties>
</file>